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4"/>
  </p:sldMasterIdLst>
  <p:sldIdLst>
    <p:sldId id="257" r:id="rId5"/>
    <p:sldId id="258" r:id="rId6"/>
    <p:sldId id="259" r:id="rId7"/>
    <p:sldId id="260" r:id="rId8"/>
    <p:sldId id="261" r:id="rId9"/>
    <p:sldId id="262" r:id="rId10"/>
    <p:sldId id="263" r:id="rId11"/>
    <p:sldId id="264" r:id="rId12"/>
    <p:sldId id="265" r:id="rId13"/>
    <p:sldId id="266" r:id="rId14"/>
    <p:sldId id="267"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32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1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41427332-6271-4D73-B16E-F52E2BC17F3E}" type="datetimeFigureOut">
              <a:rPr lang="en-US" smtClean="0"/>
              <a:t>5/8/2012</a:t>
            </a:fld>
            <a:endParaRPr lang="en-US"/>
          </a:p>
        </p:txBody>
      </p:sp>
      <p:sp>
        <p:nvSpPr>
          <p:cNvPr id="17" name="Slide Number Placeholder 16"/>
          <p:cNvSpPr>
            <a:spLocks noGrp="1"/>
          </p:cNvSpPr>
          <p:nvPr>
            <p:ph type="sldNum" sz="quarter" idx="11"/>
          </p:nvPr>
        </p:nvSpPr>
        <p:spPr/>
        <p:txBody>
          <a:bodyPr/>
          <a:lstStyle/>
          <a:p>
            <a:fld id="{7A119BD9-B441-47E4-9DAA-31D6859610BE}" type="slidenum">
              <a:rPr lang="en-US" smtClean="0"/>
              <a:t>‹#›</a:t>
            </a:fld>
            <a:endParaRPr lang="en-US"/>
          </a:p>
        </p:txBody>
      </p:sp>
      <p:sp>
        <p:nvSpPr>
          <p:cNvPr id="19" name="Footer Placeholder 1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427332-6271-4D73-B16E-F52E2BC17F3E}" type="datetimeFigureOut">
              <a:rPr lang="en-US" smtClean="0"/>
              <a:t>5/8/2012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119BD9-B441-47E4-9DAA-31D6859610B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427332-6271-4D73-B16E-F52E2BC17F3E}" type="datetimeFigureOut">
              <a:rPr lang="en-US" smtClean="0"/>
              <a:t>5/8/2012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119BD9-B441-47E4-9DAA-31D6859610BE}" type="slidenum">
              <a:rPr lang="en-US" smtClean="0"/>
              <a:t>‹#›</a:t>
            </a:fld>
            <a:endParaRPr lang="en-US"/>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41427332-6271-4D73-B16E-F52E2BC17F3E}" type="datetimeFigureOut">
              <a:rPr lang="en-US" smtClean="0"/>
              <a:t>5/8/2012</a:t>
            </a:fld>
            <a:endParaRPr lang="en-US"/>
          </a:p>
        </p:txBody>
      </p:sp>
      <p:sp>
        <p:nvSpPr>
          <p:cNvPr id="12" name="Slide Number Placeholder 11"/>
          <p:cNvSpPr>
            <a:spLocks noGrp="1"/>
          </p:cNvSpPr>
          <p:nvPr>
            <p:ph type="sldNum" sz="quarter" idx="15"/>
          </p:nvPr>
        </p:nvSpPr>
        <p:spPr/>
        <p:txBody>
          <a:bodyPr/>
          <a:lstStyle/>
          <a:p>
            <a:fld id="{7A119BD9-B441-47E4-9DAA-31D6859610BE}" type="slidenum">
              <a:rPr lang="en-US" smtClean="0"/>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41427332-6271-4D73-B16E-F52E2BC17F3E}" type="datetimeFigureOut">
              <a:rPr lang="en-US" smtClean="0"/>
              <a:t>5/8/2012</a:t>
            </a:fld>
            <a:endParaRPr lang="en-US"/>
          </a:p>
        </p:txBody>
      </p:sp>
      <p:sp>
        <p:nvSpPr>
          <p:cNvPr id="14" name="Slide Number Placeholder 13"/>
          <p:cNvSpPr>
            <a:spLocks noGrp="1"/>
          </p:cNvSpPr>
          <p:nvPr>
            <p:ph type="sldNum" sz="quarter" idx="11"/>
          </p:nvPr>
        </p:nvSpPr>
        <p:spPr/>
        <p:txBody>
          <a:bodyPr/>
          <a:lstStyle/>
          <a:p>
            <a:fld id="{7A119BD9-B441-47E4-9DAA-31D6859610BE}"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41427332-6271-4D73-B16E-F52E2BC17F3E}" type="datetimeFigureOut">
              <a:rPr lang="en-US" smtClean="0"/>
              <a:t>5/8/2012</a:t>
            </a:fld>
            <a:endParaRPr lang="en-US"/>
          </a:p>
        </p:txBody>
      </p:sp>
      <p:sp>
        <p:nvSpPr>
          <p:cNvPr id="12" name="Slide Number Placeholder 11"/>
          <p:cNvSpPr>
            <a:spLocks noGrp="1"/>
          </p:cNvSpPr>
          <p:nvPr>
            <p:ph type="sldNum" sz="quarter" idx="16"/>
          </p:nvPr>
        </p:nvSpPr>
        <p:spPr/>
        <p:txBody>
          <a:bodyPr/>
          <a:lstStyle/>
          <a:p>
            <a:fld id="{7A119BD9-B441-47E4-9DAA-31D6859610BE}" type="slidenum">
              <a:rPr lang="en-US" smtClean="0"/>
              <a:t>‹#›</a:t>
            </a:fld>
            <a:endParaRPr lang="en-US"/>
          </a:p>
        </p:txBody>
      </p:sp>
      <p:sp>
        <p:nvSpPr>
          <p:cNvPr id="13" name="Footer Placeholder 12"/>
          <p:cNvSpPr>
            <a:spLocks noGrp="1"/>
          </p:cNvSpPr>
          <p:nvPr>
            <p:ph type="ftr" sz="quarter" idx="17"/>
          </p:nvPr>
        </p:nvSpPr>
        <p:spPr/>
        <p:txBody>
          <a:bodyPr/>
          <a:lstStyle/>
          <a:p>
            <a:endParaRPr lang="en-US"/>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41427332-6271-4D73-B16E-F52E2BC17F3E}" type="datetimeFigureOut">
              <a:rPr lang="en-US" smtClean="0"/>
              <a:t>5/8/2012</a:t>
            </a:fld>
            <a:endParaRPr lang="en-US"/>
          </a:p>
        </p:txBody>
      </p:sp>
      <p:sp>
        <p:nvSpPr>
          <p:cNvPr id="12" name="Slide Number Placeholder 11"/>
          <p:cNvSpPr>
            <a:spLocks noGrp="1"/>
          </p:cNvSpPr>
          <p:nvPr>
            <p:ph type="sldNum" sz="quarter" idx="17"/>
          </p:nvPr>
        </p:nvSpPr>
        <p:spPr/>
        <p:txBody>
          <a:bodyPr/>
          <a:lstStyle/>
          <a:p>
            <a:fld id="{7A119BD9-B441-47E4-9DAA-31D6859610BE}" type="slidenum">
              <a:rPr lang="en-US" smtClean="0"/>
              <a:t>‹#›</a:t>
            </a:fld>
            <a:endParaRPr lang="en-US"/>
          </a:p>
        </p:txBody>
      </p:sp>
      <p:sp>
        <p:nvSpPr>
          <p:cNvPr id="13" name="Footer Placeholder 12"/>
          <p:cNvSpPr>
            <a:spLocks noGrp="1"/>
          </p:cNvSpPr>
          <p:nvPr>
            <p:ph type="ftr" sz="quarter" idx="18"/>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41427332-6271-4D73-B16E-F52E2BC17F3E}" type="datetimeFigureOut">
              <a:rPr lang="en-US" smtClean="0"/>
              <a:t>5/8/2012</a:t>
            </a:fld>
            <a:endParaRPr lang="en-US"/>
          </a:p>
        </p:txBody>
      </p:sp>
      <p:sp>
        <p:nvSpPr>
          <p:cNvPr id="16" name="Slide Number Placeholder 15"/>
          <p:cNvSpPr>
            <a:spLocks noGrp="1"/>
          </p:cNvSpPr>
          <p:nvPr>
            <p:ph type="sldNum" sz="quarter" idx="11"/>
          </p:nvPr>
        </p:nvSpPr>
        <p:spPr/>
        <p:txBody>
          <a:bodyPr/>
          <a:lstStyle/>
          <a:p>
            <a:fld id="{7A119BD9-B441-47E4-9DAA-31D6859610BE}"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41427332-6271-4D73-B16E-F52E2BC17F3E}" type="datetimeFigureOut">
              <a:rPr lang="en-US" smtClean="0"/>
              <a:t>5/8/2012</a:t>
            </a:fld>
            <a:endParaRPr lang="en-US"/>
          </a:p>
        </p:txBody>
      </p:sp>
      <p:sp>
        <p:nvSpPr>
          <p:cNvPr id="8" name="Slide Number Placeholder 7"/>
          <p:cNvSpPr>
            <a:spLocks noGrp="1"/>
          </p:cNvSpPr>
          <p:nvPr>
            <p:ph type="sldNum" sz="quarter" idx="11"/>
          </p:nvPr>
        </p:nvSpPr>
        <p:spPr/>
        <p:txBody>
          <a:bodyPr/>
          <a:lstStyle/>
          <a:p>
            <a:fld id="{7A119BD9-B441-47E4-9DAA-31D6859610BE}"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41427332-6271-4D73-B16E-F52E2BC17F3E}" type="datetimeFigureOut">
              <a:rPr lang="en-US" smtClean="0"/>
              <a:t>5/8/2012</a:t>
            </a:fld>
            <a:endParaRPr lang="en-US"/>
          </a:p>
        </p:txBody>
      </p:sp>
      <p:sp>
        <p:nvSpPr>
          <p:cNvPr id="19" name="Slide Number Placeholder 18"/>
          <p:cNvSpPr>
            <a:spLocks noGrp="1"/>
          </p:cNvSpPr>
          <p:nvPr>
            <p:ph type="sldNum" sz="quarter" idx="16"/>
          </p:nvPr>
        </p:nvSpPr>
        <p:spPr/>
        <p:txBody>
          <a:bodyPr/>
          <a:lstStyle/>
          <a:p>
            <a:fld id="{7A119BD9-B441-47E4-9DAA-31D6859610BE}" type="slidenum">
              <a:rPr lang="en-US" smtClean="0"/>
              <a:t>‹#›</a:t>
            </a:fld>
            <a:endParaRPr lang="en-US"/>
          </a:p>
        </p:txBody>
      </p:sp>
      <p:sp>
        <p:nvSpPr>
          <p:cNvPr id="23" name="Footer Placeholder 22"/>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41427332-6271-4D73-B16E-F52E2BC17F3E}" type="datetimeFigureOut">
              <a:rPr lang="en-US" smtClean="0"/>
              <a:t>5/8/2012</a:t>
            </a:fld>
            <a:endParaRPr lang="en-US"/>
          </a:p>
        </p:txBody>
      </p:sp>
      <p:sp>
        <p:nvSpPr>
          <p:cNvPr id="14" name="Slide Number Placeholder 13"/>
          <p:cNvSpPr>
            <a:spLocks noGrp="1"/>
          </p:cNvSpPr>
          <p:nvPr>
            <p:ph type="sldNum" sz="quarter" idx="15"/>
          </p:nvPr>
        </p:nvSpPr>
        <p:spPr>
          <a:xfrm>
            <a:off x="4038600" y="6172200"/>
            <a:ext cx="1066800" cy="304800"/>
          </a:xfrm>
        </p:spPr>
        <p:txBody>
          <a:bodyPr/>
          <a:lstStyle/>
          <a:p>
            <a:fld id="{7A119BD9-B441-47E4-9DAA-31D6859610BE}" type="slidenum">
              <a:rPr lang="en-US" smtClean="0"/>
              <a:t>‹#›</a:t>
            </a:fld>
            <a:endParaRPr lang="en-US"/>
          </a:p>
        </p:txBody>
      </p:sp>
      <p:sp>
        <p:nvSpPr>
          <p:cNvPr id="15" name="Footer Placeholder 14"/>
          <p:cNvSpPr>
            <a:spLocks noGrp="1"/>
          </p:cNvSpPr>
          <p:nvPr>
            <p:ph type="ftr" sz="quarter" idx="16"/>
          </p:nvPr>
        </p:nvSpPr>
        <p:spPr>
          <a:xfrm>
            <a:off x="1447800" y="6486525"/>
            <a:ext cx="6248400" cy="29210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41427332-6271-4D73-B16E-F52E2BC17F3E}" type="datetimeFigureOut">
              <a:rPr lang="en-US" smtClean="0"/>
              <a:t>5/8/2012</a:t>
            </a:fld>
            <a:endParaRPr lang="en-US"/>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7A119BD9-B441-47E4-9DAA-31D6859610BE}" type="slidenum">
              <a:rPr lang="en-US" smtClean="0"/>
              <a:t>‹#›</a:t>
            </a:fld>
            <a:endParaRPr lang="en-US"/>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2971800"/>
            <a:ext cx="7772400" cy="461665"/>
          </a:xfrm>
        </p:spPr>
        <p:txBody>
          <a:bodyPr>
            <a:normAutofit/>
          </a:bodyPr>
          <a:lstStyle/>
          <a:p>
            <a:pPr algn="ctr"/>
            <a:r>
              <a:rPr lang="en-US" dirty="0" smtClean="0">
                <a:solidFill>
                  <a:srgbClr val="EA32E1"/>
                </a:solidFill>
              </a:rPr>
              <a:t>A </a:t>
            </a:r>
            <a:r>
              <a:rPr lang="en-US" dirty="0" smtClean="0">
                <a:solidFill>
                  <a:schemeClr val="accent1">
                    <a:lumMod val="75000"/>
                  </a:schemeClr>
                </a:solidFill>
              </a:rPr>
              <a:t>“Green” </a:t>
            </a:r>
            <a:r>
              <a:rPr lang="en-US" dirty="0" smtClean="0">
                <a:solidFill>
                  <a:srgbClr val="EA32E1"/>
                </a:solidFill>
              </a:rPr>
              <a:t>Nail Polish Company</a:t>
            </a:r>
            <a:endParaRPr lang="en-US" dirty="0">
              <a:solidFill>
                <a:srgbClr val="EA32E1"/>
              </a:solidFill>
            </a:endParaRPr>
          </a:p>
        </p:txBody>
      </p:sp>
      <p:sp>
        <p:nvSpPr>
          <p:cNvPr id="2" name="Title 1"/>
          <p:cNvSpPr>
            <a:spLocks noGrp="1"/>
          </p:cNvSpPr>
          <p:nvPr>
            <p:ph type="title"/>
          </p:nvPr>
        </p:nvSpPr>
        <p:spPr>
          <a:xfrm>
            <a:off x="685800" y="1981200"/>
            <a:ext cx="7772400" cy="892433"/>
          </a:xfrm>
        </p:spPr>
        <p:txBody>
          <a:bodyPr>
            <a:normAutofit/>
          </a:bodyPr>
          <a:lstStyle/>
          <a:p>
            <a:pPr algn="ctr"/>
            <a:r>
              <a:rPr lang="en-US" sz="2800" dirty="0" smtClean="0">
                <a:solidFill>
                  <a:schemeClr val="accent1">
                    <a:lumMod val="50000"/>
                  </a:schemeClr>
                </a:solidFill>
                <a:latin typeface="Harrington" pitchFamily="82" charset="0"/>
              </a:rPr>
              <a:t>Eco-Enamel</a:t>
            </a:r>
            <a:endParaRPr lang="en-US" sz="2800" dirty="0">
              <a:solidFill>
                <a:schemeClr val="accent1">
                  <a:lumMod val="50000"/>
                </a:schemeClr>
              </a:solidFill>
              <a:latin typeface="Harrington"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r>
              <a:rPr lang="en-US" dirty="0" smtClean="0">
                <a:solidFill>
                  <a:schemeClr val="accent3">
                    <a:lumMod val="75000"/>
                  </a:schemeClr>
                </a:solidFill>
              </a:rPr>
              <a:t>List requirements for the following resources:</a:t>
            </a:r>
          </a:p>
          <a:p>
            <a:pPr lvl="1"/>
            <a:r>
              <a:rPr lang="en-US" dirty="0" smtClean="0">
                <a:solidFill>
                  <a:schemeClr val="accent3">
                    <a:lumMod val="75000"/>
                  </a:schemeClr>
                </a:solidFill>
              </a:rPr>
              <a:t>Personnel</a:t>
            </a:r>
          </a:p>
          <a:p>
            <a:pPr lvl="1"/>
            <a:r>
              <a:rPr lang="en-US" dirty="0" smtClean="0">
                <a:solidFill>
                  <a:schemeClr val="accent3">
                    <a:lumMod val="75000"/>
                  </a:schemeClr>
                </a:solidFill>
              </a:rPr>
              <a:t>Technology</a:t>
            </a:r>
          </a:p>
          <a:p>
            <a:pPr lvl="1"/>
            <a:r>
              <a:rPr lang="en-US" dirty="0" smtClean="0">
                <a:solidFill>
                  <a:schemeClr val="accent3">
                    <a:lumMod val="75000"/>
                  </a:schemeClr>
                </a:solidFill>
              </a:rPr>
              <a:t>Finances</a:t>
            </a:r>
          </a:p>
          <a:p>
            <a:pPr lvl="1"/>
            <a:r>
              <a:rPr lang="en-US" dirty="0" smtClean="0">
                <a:solidFill>
                  <a:schemeClr val="accent3">
                    <a:lumMod val="75000"/>
                  </a:schemeClr>
                </a:solidFill>
              </a:rPr>
              <a:t>Distribution</a:t>
            </a:r>
          </a:p>
          <a:p>
            <a:pPr lvl="1"/>
            <a:r>
              <a:rPr lang="en-US" dirty="0" smtClean="0">
                <a:solidFill>
                  <a:schemeClr val="accent3">
                    <a:lumMod val="75000"/>
                  </a:schemeClr>
                </a:solidFill>
              </a:rPr>
              <a:t>Promotion</a:t>
            </a:r>
          </a:p>
          <a:p>
            <a:pPr lvl="1"/>
            <a:r>
              <a:rPr lang="en-US" dirty="0" smtClean="0">
                <a:solidFill>
                  <a:schemeClr val="accent3">
                    <a:lumMod val="75000"/>
                  </a:schemeClr>
                </a:solidFill>
              </a:rPr>
              <a:t>Products</a:t>
            </a:r>
          </a:p>
          <a:p>
            <a:pPr lvl="1"/>
            <a:r>
              <a:rPr lang="en-US" dirty="0" smtClean="0">
                <a:solidFill>
                  <a:schemeClr val="accent3">
                    <a:lumMod val="75000"/>
                  </a:schemeClr>
                </a:solidFill>
              </a:rPr>
              <a:t>Services</a:t>
            </a:r>
            <a:endParaRPr lang="en-US" dirty="0">
              <a:solidFill>
                <a:schemeClr val="accent3">
                  <a:lumMod val="75000"/>
                </a:schemeClr>
              </a:solidFill>
            </a:endParaRPr>
          </a:p>
        </p:txBody>
      </p:sp>
      <p:sp>
        <p:nvSpPr>
          <p:cNvPr id="2" name="Title 1"/>
          <p:cNvSpPr>
            <a:spLocks noGrp="1"/>
          </p:cNvSpPr>
          <p:nvPr>
            <p:ph type="title"/>
          </p:nvPr>
        </p:nvSpPr>
        <p:spPr/>
        <p:txBody>
          <a:bodyPr>
            <a:normAutofit/>
          </a:bodyPr>
          <a:lstStyle/>
          <a:p>
            <a:pPr algn="ctr"/>
            <a:r>
              <a:rPr lang="en-US" dirty="0" smtClean="0">
                <a:solidFill>
                  <a:schemeClr val="accent1">
                    <a:lumMod val="75000"/>
                  </a:schemeClr>
                </a:solidFill>
              </a:rPr>
              <a:t>Resource Requirements</a:t>
            </a:r>
            <a:endParaRPr lang="en-US"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r>
              <a:rPr lang="en-US" dirty="0" smtClean="0">
                <a:solidFill>
                  <a:schemeClr val="accent3">
                    <a:lumMod val="75000"/>
                  </a:schemeClr>
                </a:solidFill>
              </a:rPr>
              <a:t>Summarize the risks of the proposed project and how they will be addressed.</a:t>
            </a:r>
          </a:p>
          <a:p>
            <a:r>
              <a:rPr lang="en-US" dirty="0" smtClean="0">
                <a:solidFill>
                  <a:schemeClr val="accent3">
                    <a:lumMod val="75000"/>
                  </a:schemeClr>
                </a:solidFill>
              </a:rPr>
              <a:t>Estimate expected rewards, particularly if you are seeking funding.</a:t>
            </a:r>
            <a:endParaRPr lang="en-US" dirty="0">
              <a:solidFill>
                <a:schemeClr val="accent3">
                  <a:lumMod val="75000"/>
                </a:schemeClr>
              </a:solidFill>
            </a:endParaRPr>
          </a:p>
        </p:txBody>
      </p:sp>
      <p:sp>
        <p:nvSpPr>
          <p:cNvPr id="2" name="Title 1"/>
          <p:cNvSpPr>
            <a:spLocks noGrp="1"/>
          </p:cNvSpPr>
          <p:nvPr>
            <p:ph type="title"/>
          </p:nvPr>
        </p:nvSpPr>
        <p:spPr/>
        <p:txBody>
          <a:bodyPr/>
          <a:lstStyle/>
          <a:p>
            <a:pPr algn="ctr"/>
            <a:r>
              <a:rPr lang="en-US" dirty="0" smtClean="0">
                <a:solidFill>
                  <a:schemeClr val="accent1">
                    <a:lumMod val="75000"/>
                  </a:schemeClr>
                </a:solidFill>
              </a:rPr>
              <a:t>Risks and Rewards</a:t>
            </a:r>
            <a:endParaRPr lang="en-US"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r>
              <a:rPr lang="en-US" dirty="0" smtClean="0">
                <a:solidFill>
                  <a:schemeClr val="accent3">
                    <a:lumMod val="75000"/>
                  </a:schemeClr>
                </a:solidFill>
              </a:rPr>
              <a:t>Near term</a:t>
            </a:r>
          </a:p>
          <a:p>
            <a:pPr lvl="1"/>
            <a:r>
              <a:rPr lang="en-US" dirty="0" smtClean="0">
                <a:solidFill>
                  <a:schemeClr val="accent3">
                    <a:lumMod val="75000"/>
                  </a:schemeClr>
                </a:solidFill>
              </a:rPr>
              <a:t>Identify key decisions and issues that need immediate or near-term resolution.</a:t>
            </a:r>
          </a:p>
          <a:p>
            <a:pPr lvl="1"/>
            <a:r>
              <a:rPr lang="en-US" dirty="0" smtClean="0">
                <a:solidFill>
                  <a:schemeClr val="accent3">
                    <a:lumMod val="75000"/>
                  </a:schemeClr>
                </a:solidFill>
              </a:rPr>
              <a:t>State consequences of decision postponement.</a:t>
            </a:r>
          </a:p>
          <a:p>
            <a:r>
              <a:rPr lang="en-US" dirty="0" smtClean="0">
                <a:solidFill>
                  <a:schemeClr val="accent3">
                    <a:lumMod val="75000"/>
                  </a:schemeClr>
                </a:solidFill>
              </a:rPr>
              <a:t>Long term</a:t>
            </a:r>
          </a:p>
          <a:p>
            <a:pPr lvl="1"/>
            <a:r>
              <a:rPr lang="en-US" dirty="0" smtClean="0">
                <a:solidFill>
                  <a:schemeClr val="accent3">
                    <a:lumMod val="75000"/>
                  </a:schemeClr>
                </a:solidFill>
              </a:rPr>
              <a:t>Identify issues needing long-term resolution.</a:t>
            </a:r>
          </a:p>
          <a:p>
            <a:pPr lvl="1"/>
            <a:r>
              <a:rPr lang="en-US" dirty="0" smtClean="0">
                <a:solidFill>
                  <a:schemeClr val="accent3">
                    <a:lumMod val="75000"/>
                  </a:schemeClr>
                </a:solidFill>
              </a:rPr>
              <a:t>State consequences of decision postponement.</a:t>
            </a:r>
          </a:p>
          <a:p>
            <a:r>
              <a:rPr lang="en-US" dirty="0" smtClean="0">
                <a:solidFill>
                  <a:schemeClr val="accent3">
                    <a:lumMod val="75000"/>
                  </a:schemeClr>
                </a:solidFill>
              </a:rPr>
              <a:t>If you are seeking funding, be specific about any issues that require financial resources for resolution.</a:t>
            </a:r>
            <a:endParaRPr lang="en-US" dirty="0">
              <a:solidFill>
                <a:schemeClr val="accent3">
                  <a:lumMod val="75000"/>
                </a:schemeClr>
              </a:solidFill>
            </a:endParaRPr>
          </a:p>
        </p:txBody>
      </p:sp>
      <p:sp>
        <p:nvSpPr>
          <p:cNvPr id="2" name="Title 1"/>
          <p:cNvSpPr>
            <a:spLocks noGrp="1"/>
          </p:cNvSpPr>
          <p:nvPr>
            <p:ph type="title"/>
          </p:nvPr>
        </p:nvSpPr>
        <p:spPr/>
        <p:txBody>
          <a:bodyPr/>
          <a:lstStyle/>
          <a:p>
            <a:pPr algn="ctr"/>
            <a:r>
              <a:rPr lang="en-US" dirty="0" smtClean="0">
                <a:solidFill>
                  <a:schemeClr val="accent1">
                    <a:lumMod val="75000"/>
                  </a:schemeClr>
                </a:solidFill>
              </a:rPr>
              <a:t>Key Issues</a:t>
            </a:r>
            <a:endParaRPr lang="en-US"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2743200"/>
            <a:ext cx="8229600" cy="2286000"/>
          </a:xfrm>
          <a:solidFill>
            <a:schemeClr val="bg1">
              <a:lumMod val="65000"/>
              <a:lumOff val="35000"/>
            </a:schemeClr>
          </a:solidFill>
          <a:ln>
            <a:solidFill>
              <a:srgbClr val="EA32E1"/>
            </a:solidFill>
          </a:ln>
        </p:spPr>
        <p:txBody>
          <a:bodyPr/>
          <a:lstStyle/>
          <a:p>
            <a:pPr algn="just"/>
            <a:r>
              <a:rPr lang="en-US" dirty="0" smtClean="0">
                <a:solidFill>
                  <a:schemeClr val="accent4">
                    <a:lumMod val="75000"/>
                  </a:schemeClr>
                </a:solidFill>
              </a:rPr>
              <a:t>	</a:t>
            </a:r>
            <a:r>
              <a:rPr lang="en-US" dirty="0" smtClean="0">
                <a:solidFill>
                  <a:schemeClr val="bg1"/>
                </a:solidFill>
              </a:rPr>
              <a:t>“</a:t>
            </a:r>
            <a:r>
              <a:rPr lang="en-US" dirty="0" smtClean="0">
                <a:solidFill>
                  <a:srgbClr val="EA32E1"/>
                </a:solidFill>
                <a:latin typeface="Harrington" pitchFamily="82" charset="0"/>
              </a:rPr>
              <a:t>Eco-Enamel</a:t>
            </a:r>
            <a:r>
              <a:rPr lang="en-US" dirty="0" smtClean="0">
                <a:solidFill>
                  <a:schemeClr val="bg1"/>
                </a:solidFill>
                <a:latin typeface="Harrington" pitchFamily="82" charset="0"/>
              </a:rPr>
              <a:t> </a:t>
            </a:r>
            <a:r>
              <a:rPr lang="en-US" dirty="0" smtClean="0">
                <a:solidFill>
                  <a:schemeClr val="bg1"/>
                </a:solidFill>
              </a:rPr>
              <a:t>seeks to provide stylish and trendy nail polish that is created with environmentally friendly products. We believe that our nail polish should be moderately priced and high in quality. Our goal is to become well known throughout the nation and to accessible to not only exclusive Hollywood clients but to everyone in general. We want people to recognize our company as a green company and a cosmetic leader through business growth and annual increase in profits.”  </a:t>
            </a:r>
          </a:p>
        </p:txBody>
      </p:sp>
      <p:sp>
        <p:nvSpPr>
          <p:cNvPr id="2" name="Title 1"/>
          <p:cNvSpPr>
            <a:spLocks noGrp="1"/>
          </p:cNvSpPr>
          <p:nvPr>
            <p:ph type="title"/>
          </p:nvPr>
        </p:nvSpPr>
        <p:spPr/>
        <p:txBody>
          <a:bodyPr/>
          <a:lstStyle/>
          <a:p>
            <a:r>
              <a:rPr lang="en-US" dirty="0" smtClean="0">
                <a:solidFill>
                  <a:schemeClr val="accent1">
                    <a:lumMod val="75000"/>
                  </a:schemeClr>
                </a:solidFill>
              </a:rPr>
              <a:t>Mission Statement</a:t>
            </a:r>
            <a:endParaRPr lang="en-US"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r>
              <a:rPr lang="en-US" dirty="0" smtClean="0">
                <a:solidFill>
                  <a:schemeClr val="accent3">
                    <a:lumMod val="75000"/>
                  </a:schemeClr>
                </a:solidFill>
              </a:rPr>
              <a:t>List CEO and key management by name.</a:t>
            </a:r>
          </a:p>
          <a:p>
            <a:r>
              <a:rPr lang="en-US" dirty="0" smtClean="0">
                <a:solidFill>
                  <a:schemeClr val="accent3">
                    <a:lumMod val="75000"/>
                  </a:schemeClr>
                </a:solidFill>
              </a:rPr>
              <a:t>Include previous accomplishments to show that these are people with a record of success.</a:t>
            </a:r>
          </a:p>
          <a:p>
            <a:r>
              <a:rPr lang="en-US" dirty="0" smtClean="0">
                <a:solidFill>
                  <a:schemeClr val="accent3">
                    <a:lumMod val="75000"/>
                  </a:schemeClr>
                </a:solidFill>
              </a:rPr>
              <a:t>Summarize number of years of experience in this field.</a:t>
            </a:r>
            <a:endParaRPr lang="en-US" dirty="0">
              <a:solidFill>
                <a:schemeClr val="accent3">
                  <a:lumMod val="75000"/>
                </a:schemeClr>
              </a:solidFill>
            </a:endParaRPr>
          </a:p>
        </p:txBody>
      </p:sp>
      <p:sp>
        <p:nvSpPr>
          <p:cNvPr id="2" name="Title 1"/>
          <p:cNvSpPr>
            <a:spLocks noGrp="1"/>
          </p:cNvSpPr>
          <p:nvPr>
            <p:ph type="title"/>
          </p:nvPr>
        </p:nvSpPr>
        <p:spPr/>
        <p:txBody>
          <a:bodyPr/>
          <a:lstStyle/>
          <a:p>
            <a:r>
              <a:rPr lang="en-US" dirty="0" smtClean="0">
                <a:solidFill>
                  <a:schemeClr val="accent1">
                    <a:lumMod val="75000"/>
                  </a:schemeClr>
                </a:solidFill>
              </a:rPr>
              <a:t>The Team</a:t>
            </a:r>
            <a:endParaRPr lang="en-US"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r>
              <a:rPr lang="en-US" dirty="0" smtClean="0">
                <a:solidFill>
                  <a:schemeClr val="accent3">
                    <a:lumMod val="75000"/>
                  </a:schemeClr>
                </a:solidFill>
              </a:rPr>
              <a:t>Summarize your market in the past, present, and future.</a:t>
            </a:r>
          </a:p>
          <a:p>
            <a:pPr lvl="1"/>
            <a:r>
              <a:rPr lang="en-US" dirty="0" smtClean="0">
                <a:solidFill>
                  <a:schemeClr val="accent3">
                    <a:lumMod val="75000"/>
                  </a:schemeClr>
                </a:solidFill>
              </a:rPr>
              <a:t>Review those changes in market share, leadership, players, market shifts, costs, pricing, or competition that provide the opportunity for your company’s success.</a:t>
            </a:r>
            <a:endParaRPr lang="en-US" dirty="0">
              <a:solidFill>
                <a:schemeClr val="accent3">
                  <a:lumMod val="75000"/>
                </a:schemeClr>
              </a:solidFill>
            </a:endParaRPr>
          </a:p>
        </p:txBody>
      </p:sp>
      <p:sp>
        <p:nvSpPr>
          <p:cNvPr id="2" name="Title 1"/>
          <p:cNvSpPr>
            <a:spLocks noGrp="1"/>
          </p:cNvSpPr>
          <p:nvPr>
            <p:ph type="title"/>
          </p:nvPr>
        </p:nvSpPr>
        <p:spPr>
          <a:xfrm>
            <a:off x="2514600" y="990600"/>
            <a:ext cx="4114800" cy="701040"/>
          </a:xfrm>
        </p:spPr>
        <p:txBody>
          <a:bodyPr/>
          <a:lstStyle/>
          <a:p>
            <a:r>
              <a:rPr lang="en-US" dirty="0" smtClean="0">
                <a:solidFill>
                  <a:schemeClr val="accent1">
                    <a:lumMod val="75000"/>
                  </a:schemeClr>
                </a:solidFill>
              </a:rPr>
              <a:t>Market Summary</a:t>
            </a:r>
            <a:endParaRPr lang="en-US"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r>
              <a:rPr lang="en-US" dirty="0" smtClean="0">
                <a:solidFill>
                  <a:schemeClr val="accent3">
                    <a:lumMod val="75000"/>
                  </a:schemeClr>
                </a:solidFill>
              </a:rPr>
              <a:t>Identify problems and opportunities.</a:t>
            </a:r>
          </a:p>
          <a:p>
            <a:pPr lvl="1"/>
            <a:r>
              <a:rPr lang="en-US" dirty="0" smtClean="0">
                <a:solidFill>
                  <a:schemeClr val="accent3">
                    <a:lumMod val="75000"/>
                  </a:schemeClr>
                </a:solidFill>
              </a:rPr>
              <a:t>State consumer problems, and define the nature of product/service opportunities that are created by those problems.</a:t>
            </a:r>
            <a:endParaRPr lang="en-US" dirty="0">
              <a:solidFill>
                <a:schemeClr val="accent3">
                  <a:lumMod val="75000"/>
                </a:schemeClr>
              </a:solidFill>
            </a:endParaRPr>
          </a:p>
        </p:txBody>
      </p:sp>
      <p:sp>
        <p:nvSpPr>
          <p:cNvPr id="2" name="Title 1"/>
          <p:cNvSpPr>
            <a:spLocks noGrp="1"/>
          </p:cNvSpPr>
          <p:nvPr>
            <p:ph type="title"/>
          </p:nvPr>
        </p:nvSpPr>
        <p:spPr/>
        <p:txBody>
          <a:bodyPr/>
          <a:lstStyle/>
          <a:p>
            <a:pPr algn="ctr"/>
            <a:r>
              <a:rPr lang="en-US" dirty="0" smtClean="0">
                <a:solidFill>
                  <a:schemeClr val="accent1">
                    <a:lumMod val="75000"/>
                  </a:schemeClr>
                </a:solidFill>
              </a:rPr>
              <a:t>Opportunities</a:t>
            </a:r>
            <a:endParaRPr lang="en-US"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r>
              <a:rPr lang="en-US" dirty="0" smtClean="0">
                <a:solidFill>
                  <a:schemeClr val="accent3">
                    <a:lumMod val="75000"/>
                  </a:schemeClr>
                </a:solidFill>
              </a:rPr>
              <a:t>Summarize the key technology, concept, or strategy on which your business is based.</a:t>
            </a:r>
            <a:endParaRPr lang="en-US" dirty="0">
              <a:solidFill>
                <a:schemeClr val="accent3">
                  <a:lumMod val="75000"/>
                </a:schemeClr>
              </a:solidFill>
            </a:endParaRPr>
          </a:p>
        </p:txBody>
      </p:sp>
      <p:sp>
        <p:nvSpPr>
          <p:cNvPr id="2" name="Title 1"/>
          <p:cNvSpPr>
            <a:spLocks noGrp="1"/>
          </p:cNvSpPr>
          <p:nvPr>
            <p:ph type="title"/>
          </p:nvPr>
        </p:nvSpPr>
        <p:spPr/>
        <p:txBody>
          <a:bodyPr/>
          <a:lstStyle/>
          <a:p>
            <a:pPr algn="ctr"/>
            <a:r>
              <a:rPr lang="en-US" dirty="0" smtClean="0">
                <a:solidFill>
                  <a:schemeClr val="accent1">
                    <a:lumMod val="75000"/>
                  </a:schemeClr>
                </a:solidFill>
              </a:rPr>
              <a:t>Business Concept</a:t>
            </a:r>
            <a:endParaRPr lang="en-US"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r>
              <a:rPr lang="en-US" dirty="0" smtClean="0">
                <a:solidFill>
                  <a:schemeClr val="accent3">
                    <a:lumMod val="75000"/>
                  </a:schemeClr>
                </a:solidFill>
              </a:rPr>
              <a:t>Summarize the competition.</a:t>
            </a:r>
          </a:p>
          <a:p>
            <a:r>
              <a:rPr lang="en-US" dirty="0" smtClean="0">
                <a:solidFill>
                  <a:schemeClr val="accent3">
                    <a:lumMod val="75000"/>
                  </a:schemeClr>
                </a:solidFill>
              </a:rPr>
              <a:t>Outline your company’s competitive advantage.</a:t>
            </a:r>
            <a:endParaRPr lang="en-US" dirty="0">
              <a:solidFill>
                <a:schemeClr val="accent3">
                  <a:lumMod val="75000"/>
                </a:schemeClr>
              </a:solidFill>
            </a:endParaRPr>
          </a:p>
        </p:txBody>
      </p:sp>
      <p:sp>
        <p:nvSpPr>
          <p:cNvPr id="2" name="Title 1"/>
          <p:cNvSpPr>
            <a:spLocks noGrp="1"/>
          </p:cNvSpPr>
          <p:nvPr>
            <p:ph type="title"/>
          </p:nvPr>
        </p:nvSpPr>
        <p:spPr/>
        <p:txBody>
          <a:bodyPr/>
          <a:lstStyle/>
          <a:p>
            <a:pPr algn="ctr"/>
            <a:r>
              <a:rPr lang="en-US" dirty="0" smtClean="0">
                <a:solidFill>
                  <a:schemeClr val="accent1">
                    <a:lumMod val="75000"/>
                  </a:schemeClr>
                </a:solidFill>
              </a:rPr>
              <a:t>Competition</a:t>
            </a:r>
            <a:endParaRPr lang="en-US"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r>
              <a:rPr lang="en-US" dirty="0" smtClean="0">
                <a:solidFill>
                  <a:schemeClr val="accent3">
                    <a:lumMod val="75000"/>
                  </a:schemeClr>
                </a:solidFill>
              </a:rPr>
              <a:t>List five-year goals.</a:t>
            </a:r>
          </a:p>
          <a:p>
            <a:r>
              <a:rPr lang="en-US" dirty="0" smtClean="0">
                <a:solidFill>
                  <a:schemeClr val="accent3">
                    <a:lumMod val="75000"/>
                  </a:schemeClr>
                </a:solidFill>
              </a:rPr>
              <a:t>State specific, measurable objectives for achieving your five-year goals.</a:t>
            </a:r>
          </a:p>
          <a:p>
            <a:pPr lvl="1"/>
            <a:r>
              <a:rPr lang="en-US" dirty="0" smtClean="0">
                <a:solidFill>
                  <a:schemeClr val="accent3">
                    <a:lumMod val="75000"/>
                  </a:schemeClr>
                </a:solidFill>
              </a:rPr>
              <a:t>List market-share objectives.</a:t>
            </a:r>
          </a:p>
          <a:p>
            <a:pPr lvl="1"/>
            <a:r>
              <a:rPr lang="en-US" dirty="0" smtClean="0">
                <a:solidFill>
                  <a:schemeClr val="accent3">
                    <a:lumMod val="75000"/>
                  </a:schemeClr>
                </a:solidFill>
              </a:rPr>
              <a:t>List revenue/profitability objectives.</a:t>
            </a:r>
            <a:endParaRPr lang="en-US" dirty="0">
              <a:solidFill>
                <a:schemeClr val="accent3">
                  <a:lumMod val="75000"/>
                </a:schemeClr>
              </a:solidFill>
            </a:endParaRPr>
          </a:p>
        </p:txBody>
      </p:sp>
      <p:sp>
        <p:nvSpPr>
          <p:cNvPr id="2" name="Title 1"/>
          <p:cNvSpPr>
            <a:spLocks noGrp="1"/>
          </p:cNvSpPr>
          <p:nvPr>
            <p:ph type="title"/>
          </p:nvPr>
        </p:nvSpPr>
        <p:spPr/>
        <p:txBody>
          <a:bodyPr/>
          <a:lstStyle/>
          <a:p>
            <a:pPr algn="ctr"/>
            <a:r>
              <a:rPr lang="en-US" dirty="0" smtClean="0">
                <a:solidFill>
                  <a:schemeClr val="accent3">
                    <a:lumMod val="50000"/>
                  </a:schemeClr>
                </a:solidFill>
              </a:rPr>
              <a:t>Goals and Objectives</a:t>
            </a:r>
            <a:endParaRPr lang="en-US"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r>
              <a:rPr lang="en-US" dirty="0" smtClean="0">
                <a:solidFill>
                  <a:schemeClr val="accent3">
                    <a:lumMod val="75000"/>
                  </a:schemeClr>
                </a:solidFill>
              </a:rPr>
              <a:t>Outline a high-level financial plan that defines your financial model and pricing assumptions. </a:t>
            </a:r>
          </a:p>
          <a:p>
            <a:pPr lvl="1"/>
            <a:r>
              <a:rPr lang="en-US" dirty="0" smtClean="0">
                <a:solidFill>
                  <a:schemeClr val="accent3">
                    <a:lumMod val="75000"/>
                  </a:schemeClr>
                </a:solidFill>
              </a:rPr>
              <a:t>This plan should include expected annual sales and profits for the next three years.</a:t>
            </a:r>
          </a:p>
          <a:p>
            <a:pPr lvl="1"/>
            <a:r>
              <a:rPr lang="en-US" dirty="0" smtClean="0">
                <a:solidFill>
                  <a:schemeClr val="accent3">
                    <a:lumMod val="75000"/>
                  </a:schemeClr>
                </a:solidFill>
              </a:rPr>
              <a:t>Use several slides to cover this material appropriately.</a:t>
            </a:r>
            <a:endParaRPr lang="en-US" dirty="0">
              <a:solidFill>
                <a:schemeClr val="accent3">
                  <a:lumMod val="75000"/>
                </a:schemeClr>
              </a:solidFill>
            </a:endParaRPr>
          </a:p>
        </p:txBody>
      </p:sp>
      <p:sp>
        <p:nvSpPr>
          <p:cNvPr id="2" name="Title 1"/>
          <p:cNvSpPr>
            <a:spLocks noGrp="1"/>
          </p:cNvSpPr>
          <p:nvPr>
            <p:ph type="title"/>
          </p:nvPr>
        </p:nvSpPr>
        <p:spPr/>
        <p:txBody>
          <a:bodyPr/>
          <a:lstStyle/>
          <a:p>
            <a:pPr algn="ctr"/>
            <a:r>
              <a:rPr lang="en-US" dirty="0" smtClean="0">
                <a:solidFill>
                  <a:schemeClr val="accent3">
                    <a:lumMod val="50000"/>
                  </a:schemeClr>
                </a:solidFill>
              </a:rPr>
              <a:t>Financial Plan</a:t>
            </a:r>
            <a:endParaRPr lang="en-US" dirty="0">
              <a:solidFill>
                <a:schemeClr val="accent3">
                  <a:lumMod val="50000"/>
                </a:schemeClr>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67A98D3EAEA6849BC2AD38EA938236C" ma:contentTypeVersion="0" ma:contentTypeDescription="Create a new document." ma:contentTypeScope="" ma:versionID="f3ef40e2e51e7801cc2f5893ac8a7ab3">
  <xsd:schema xmlns:xsd="http://www.w3.org/2001/XMLSchema" xmlns:xs="http://www.w3.org/2001/XMLSchema" xmlns:p="http://schemas.microsoft.com/office/2006/metadata/properties" xmlns:ns2="D3987A56-EAEA-4968-BC2A-D38EA938236C" targetNamespace="http://schemas.microsoft.com/office/2006/metadata/properties" ma:root="true" ma:fieldsID="37e6654900e30fb8d51089b2ffe80dcf" ns2:_="">
    <xsd:import namespace="D3987A56-EAEA-4968-BC2A-D38EA938236C"/>
    <xsd:element name="properties">
      <xsd:complexType>
        <xsd:sequence>
          <xsd:element name="documentManagement">
            <xsd:complexType>
              <xsd:all>
                <xsd:element ref="ns2:Class" minOccurs="0"/>
                <xsd:element ref="ns2:Teacher" minOccurs="0"/>
                <xsd:element ref="ns2:Due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987A56-EAEA-4968-BC2A-D38EA938236C" elementFormDefault="qualified">
    <xsd:import namespace="http://schemas.microsoft.com/office/2006/documentManagement/types"/>
    <xsd:import namespace="http://schemas.microsoft.com/office/infopath/2007/PartnerControls"/>
    <xsd:element name="Class" ma:index="8" nillable="true" ma:displayName="Class" ma:internalName="Class">
      <xsd:simpleType>
        <xsd:restriction base="dms:Text">
          <xsd:maxLength value="255"/>
        </xsd:restriction>
      </xsd:simpleType>
    </xsd:element>
    <xsd:element name="Teacher" ma:index="9" nillable="true" ma:displayName="Teacher" ma:internalName="Teacher">
      <xsd:simpleType>
        <xsd:restriction base="dms:Text">
          <xsd:maxLength value="255"/>
        </xsd:restriction>
      </xsd:simpleType>
    </xsd:element>
    <xsd:element name="Due_x0020_Date" ma:index="10" nillable="true" ma:displayName="Due Date" ma:internalName="Due_x0020_Dat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eacher xmlns="D3987A56-EAEA-4968-BC2A-D38EA938236C" xsi:nil="true"/>
    <Class xmlns="D3987A56-EAEA-4968-BC2A-D38EA938236C" xsi:nil="true"/>
    <Due_x0020_Date xmlns="D3987A56-EAEA-4968-BC2A-D38EA938236C"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AE7B693-079F-4673-ACAB-8BC3131663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3987A56-EAEA-4968-BC2A-D38EA938236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A871A91-0023-4562-9386-8E6F7DADCC43}">
  <ds:schemaRefs>
    <ds:schemaRef ds:uri="http://www.w3.org/XML/1998/namespace"/>
    <ds:schemaRef ds:uri="http://schemas.microsoft.com/office/2006/documentManagement/types"/>
    <ds:schemaRef ds:uri="http://schemas.microsoft.com/office/infopath/2007/PartnerControls"/>
    <ds:schemaRef ds:uri="http://purl.org/dc/elements/1.1/"/>
    <ds:schemaRef ds:uri="http://purl.org/dc/dcmitype/"/>
    <ds:schemaRef ds:uri="http://schemas.openxmlformats.org/package/2006/metadata/core-properties"/>
    <ds:schemaRef ds:uri="http://purl.org/dc/terms/"/>
    <ds:schemaRef ds:uri="D3987A56-EAEA-4968-BC2A-D38EA938236C"/>
    <ds:schemaRef ds:uri="http://schemas.microsoft.com/office/2006/metadata/properties"/>
  </ds:schemaRefs>
</ds:datastoreItem>
</file>

<file path=customXml/itemProps3.xml><?xml version="1.0" encoding="utf-8"?>
<ds:datastoreItem xmlns:ds="http://schemas.openxmlformats.org/officeDocument/2006/customXml" ds:itemID="{E2BACE33-3D18-4B9B-A37A-19F00D0E48B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Black Tie</Template>
  <TotalTime>79</TotalTime>
  <Words>305</Words>
  <Application>Microsoft Office PowerPoint</Application>
  <PresentationFormat>On-screen Show (4:3)</PresentationFormat>
  <Paragraphs>48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BlackTie</vt:lpstr>
      <vt:lpstr>Eco-Enamel</vt:lpstr>
      <vt:lpstr>Mission Statement</vt:lpstr>
      <vt:lpstr>The Team</vt:lpstr>
      <vt:lpstr>Market Summary</vt:lpstr>
      <vt:lpstr>Opportunities</vt:lpstr>
      <vt:lpstr>Business Concept</vt:lpstr>
      <vt:lpstr>Competition</vt:lpstr>
      <vt:lpstr>Goals and Objectives</vt:lpstr>
      <vt:lpstr>Financial Plan</vt:lpstr>
      <vt:lpstr>Resource Requirements</vt:lpstr>
      <vt:lpstr>Risks and Rewards</vt:lpstr>
      <vt:lpstr>Key Issues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Communication]</dc:title>
  <dc:creator>Lisa</dc:creator>
  <cp:lastModifiedBy>JADE M HUGER SANDERS (101)</cp:lastModifiedBy>
  <cp:revision>8</cp:revision>
  <dcterms:created xsi:type="dcterms:W3CDTF">2012-04-29T01:05:17Z</dcterms:created>
  <dcterms:modified xsi:type="dcterms:W3CDTF">2012-05-08T16:43:15Z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0x010100567A98D3EAEA6849BC2AD38EA938236C</vt:lpwstr>
  </property>
</Properties>
</file>