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579D6-5BD8-4682-9122-7409EC9E7F3F}" type="datetimeFigureOut">
              <a:rPr lang="en-US" smtClean="0"/>
              <a:pPr/>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2C9D8-372D-4FF8-A6F4-2E0C4A78BD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579D6-5BD8-4682-9122-7409EC9E7F3F}" type="datetimeFigureOut">
              <a:rPr lang="en-US" smtClean="0"/>
              <a:pPr/>
              <a:t>11/10/2011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2C9D8-372D-4FF8-A6F4-2E0C4A78BD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solarviews.com/raw/earth/africa.jpg"/>
          <p:cNvPicPr>
            <a:picLocks noChangeAspect="1" noChangeArrowheads="1"/>
          </p:cNvPicPr>
          <p:nvPr/>
        </p:nvPicPr>
        <p:blipFill>
          <a:blip r:embed="rId2" cstate="print"/>
          <a:srcRect/>
          <a:stretch>
            <a:fillRect/>
          </a:stretch>
        </p:blipFill>
        <p:spPr bwMode="auto">
          <a:xfrm>
            <a:off x="0" y="0"/>
            <a:ext cx="9144000" cy="6864985"/>
          </a:xfrm>
          <a:prstGeom prst="rect">
            <a:avLst/>
          </a:prstGeom>
          <a:noFill/>
        </p:spPr>
      </p:pic>
      <p:sp>
        <p:nvSpPr>
          <p:cNvPr id="2" name="Title 1"/>
          <p:cNvSpPr>
            <a:spLocks noGrp="1"/>
          </p:cNvSpPr>
          <p:nvPr>
            <p:ph type="ctrTitle"/>
          </p:nvPr>
        </p:nvSpPr>
        <p:spPr>
          <a:xfrm>
            <a:off x="685800" y="228600"/>
            <a:ext cx="7772400" cy="1470025"/>
          </a:xfrm>
        </p:spPr>
        <p:txBody>
          <a:bodyPr/>
          <a:lstStyle/>
          <a:p>
            <a:r>
              <a:rPr lang="en-US" b="1" dirty="0" smtClean="0">
                <a:solidFill>
                  <a:schemeClr val="bg1"/>
                </a:solidFill>
                <a:latin typeface="Castellar" pitchFamily="18" charset="0"/>
              </a:rPr>
              <a:t>The Horn of Africa</a:t>
            </a:r>
            <a:endParaRPr lang="en-US" b="1" dirty="0">
              <a:solidFill>
                <a:schemeClr val="bg1"/>
              </a:solidFill>
              <a:latin typeface="Castellar" pitchFamily="18" charset="0"/>
            </a:endParaRPr>
          </a:p>
        </p:txBody>
      </p:sp>
      <p:sp>
        <p:nvSpPr>
          <p:cNvPr id="3" name="Subtitle 2"/>
          <p:cNvSpPr>
            <a:spLocks noGrp="1"/>
          </p:cNvSpPr>
          <p:nvPr>
            <p:ph type="subTitle" idx="1"/>
          </p:nvPr>
        </p:nvSpPr>
        <p:spPr>
          <a:xfrm>
            <a:off x="990600" y="3733800"/>
            <a:ext cx="3276600" cy="1828800"/>
          </a:xfrm>
        </p:spPr>
        <p:txBody>
          <a:bodyPr/>
          <a:lstStyle/>
          <a:p>
            <a:r>
              <a:rPr lang="en-US" dirty="0" smtClean="0">
                <a:solidFill>
                  <a:schemeClr val="tx1"/>
                </a:solidFill>
                <a:latin typeface="Imprint MT Shadow" pitchFamily="82" charset="0"/>
              </a:rPr>
              <a:t>Paul </a:t>
            </a:r>
            <a:r>
              <a:rPr lang="en-US" dirty="0" err="1" smtClean="0">
                <a:solidFill>
                  <a:schemeClr val="tx1"/>
                </a:solidFill>
                <a:latin typeface="Imprint MT Shadow" pitchFamily="82" charset="0"/>
              </a:rPr>
              <a:t>Friesz</a:t>
            </a:r>
            <a:endParaRPr lang="en-US" dirty="0" smtClean="0">
              <a:solidFill>
                <a:schemeClr val="tx1"/>
              </a:solidFill>
              <a:latin typeface="Imprint MT Shadow" pitchFamily="82" charset="0"/>
            </a:endParaRPr>
          </a:p>
          <a:p>
            <a:r>
              <a:rPr lang="en-US" dirty="0" smtClean="0">
                <a:solidFill>
                  <a:schemeClr val="tx1"/>
                </a:solidFill>
                <a:latin typeface="Imprint MT Shadow" pitchFamily="82" charset="0"/>
              </a:rPr>
              <a:t>Emily Saunders</a:t>
            </a:r>
          </a:p>
          <a:p>
            <a:r>
              <a:rPr lang="en-US" dirty="0" smtClean="0">
                <a:solidFill>
                  <a:schemeClr val="tx1"/>
                </a:solidFill>
                <a:latin typeface="Imprint MT Shadow" pitchFamily="82" charset="0"/>
              </a:rPr>
              <a:t>Melody </a:t>
            </a:r>
            <a:r>
              <a:rPr lang="en-US" dirty="0" err="1" smtClean="0">
                <a:solidFill>
                  <a:schemeClr val="tx1"/>
                </a:solidFill>
                <a:latin typeface="Imprint MT Shadow" pitchFamily="82" charset="0"/>
              </a:rPr>
              <a:t>Sarno</a:t>
            </a:r>
            <a:endParaRPr lang="en-US" dirty="0">
              <a:solidFill>
                <a:schemeClr val="tx1"/>
              </a:solidFill>
              <a:latin typeface="Imprint MT Shadow"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Sudan &amp; Ethiopia: Good investment or </a:t>
            </a:r>
            <a:r>
              <a:rPr lang="en-US" dirty="0" smtClean="0"/>
              <a:t>waste </a:t>
            </a:r>
            <a:r>
              <a:rPr lang="en-US" dirty="0" smtClean="0"/>
              <a:t>of money  </a:t>
            </a:r>
            <a:endParaRPr lang="en-US" dirty="0"/>
          </a:p>
        </p:txBody>
      </p:sp>
      <p:sp>
        <p:nvSpPr>
          <p:cNvPr id="3" name="Content Placeholder 2"/>
          <p:cNvSpPr>
            <a:spLocks noGrp="1"/>
          </p:cNvSpPr>
          <p:nvPr>
            <p:ph idx="1"/>
          </p:nvPr>
        </p:nvSpPr>
        <p:spPr/>
        <p:txBody>
          <a:bodyPr/>
          <a:lstStyle/>
          <a:p>
            <a:r>
              <a:rPr lang="en-US" dirty="0" smtClean="0"/>
              <a:t>Their economies are suffering; however,</a:t>
            </a:r>
            <a:endParaRPr lang="en-US" dirty="0" smtClean="0"/>
          </a:p>
          <a:p>
            <a:pPr>
              <a:buNone/>
            </a:pPr>
            <a:r>
              <a:rPr lang="en-US" dirty="0" smtClean="0"/>
              <a:t> </a:t>
            </a:r>
            <a:r>
              <a:rPr lang="en-US" dirty="0" smtClean="0"/>
              <a:t>   they have a</a:t>
            </a:r>
            <a:r>
              <a:rPr lang="en-US" dirty="0" smtClean="0"/>
              <a:t>bundant natural resources</a:t>
            </a:r>
            <a:endParaRPr lang="en-US" dirty="0" smtClean="0"/>
          </a:p>
          <a:p>
            <a:r>
              <a:rPr lang="en-US" dirty="0" smtClean="0"/>
              <a:t>Aid should be spread evenly </a:t>
            </a:r>
          </a:p>
          <a:p>
            <a:endParaRPr lang="en-US" dirty="0"/>
          </a:p>
        </p:txBody>
      </p:sp>
      <p:pic>
        <p:nvPicPr>
          <p:cNvPr id="2050" name="Picture 2" descr="http://www.abercrombiekent.com/travel-destinations/images/Africa.jpg"/>
          <p:cNvPicPr>
            <a:picLocks noChangeAspect="1" noChangeArrowheads="1"/>
          </p:cNvPicPr>
          <p:nvPr/>
        </p:nvPicPr>
        <p:blipFill>
          <a:blip r:embed="rId2" cstate="print"/>
          <a:srcRect/>
          <a:stretch>
            <a:fillRect/>
          </a:stretch>
        </p:blipFill>
        <p:spPr bwMode="auto">
          <a:xfrm>
            <a:off x="266700" y="3810000"/>
            <a:ext cx="8648700" cy="27717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utebitz.com/images/products/newton2.png"/>
          <p:cNvPicPr>
            <a:picLocks noChangeAspect="1" noChangeArrowheads="1"/>
          </p:cNvPicPr>
          <p:nvPr/>
        </p:nvPicPr>
        <p:blipFill>
          <a:blip r:embed="rId2" cstate="print"/>
          <a:srcRect/>
          <a:stretch>
            <a:fillRect/>
          </a:stretch>
        </p:blipFill>
        <p:spPr bwMode="auto">
          <a:xfrm>
            <a:off x="3352800" y="0"/>
            <a:ext cx="6324600" cy="4216400"/>
          </a:xfrm>
          <a:prstGeom prst="rect">
            <a:avLst/>
          </a:prstGeom>
          <a:noFill/>
        </p:spPr>
      </p:pic>
      <p:sp>
        <p:nvSpPr>
          <p:cNvPr id="2" name="Title 1"/>
          <p:cNvSpPr>
            <a:spLocks noGrp="1"/>
          </p:cNvSpPr>
          <p:nvPr>
            <p:ph type="title"/>
          </p:nvPr>
        </p:nvSpPr>
        <p:spPr/>
        <p:txBody>
          <a:bodyPr>
            <a:normAutofit fontScale="90000"/>
          </a:bodyPr>
          <a:lstStyle/>
          <a:p>
            <a:r>
              <a:rPr lang="en-US" dirty="0" smtClean="0"/>
              <a:t>Should the US become involved in the Eritrea-Ethiopia border dispute? </a:t>
            </a:r>
            <a:endParaRPr lang="en-US" dirty="0"/>
          </a:p>
        </p:txBody>
      </p:sp>
      <p:sp>
        <p:nvSpPr>
          <p:cNvPr id="3" name="Content Placeholder 2"/>
          <p:cNvSpPr>
            <a:spLocks noGrp="1"/>
          </p:cNvSpPr>
          <p:nvPr>
            <p:ph idx="1"/>
          </p:nvPr>
        </p:nvSpPr>
        <p:spPr/>
        <p:txBody>
          <a:bodyPr/>
          <a:lstStyle/>
          <a:p>
            <a:r>
              <a:rPr lang="en-US" dirty="0" smtClean="0"/>
              <a:t>Focus on one thing at a time</a:t>
            </a:r>
          </a:p>
          <a:p>
            <a:pPr>
              <a:buNone/>
            </a:pPr>
            <a:r>
              <a:rPr lang="en-US" dirty="0" smtClean="0"/>
              <a:t> 		</a:t>
            </a:r>
          </a:p>
          <a:p>
            <a:pPr>
              <a:buNone/>
            </a:pPr>
            <a:r>
              <a:rPr lang="en-US" dirty="0" smtClean="0"/>
              <a:t>	</a:t>
            </a:r>
            <a:r>
              <a:rPr lang="en-US" dirty="0" smtClean="0"/>
              <a:t>	</a:t>
            </a:r>
            <a:r>
              <a:rPr lang="en-US" dirty="0" smtClean="0"/>
              <a:t>Disadvantages</a:t>
            </a:r>
          </a:p>
          <a:p>
            <a:r>
              <a:rPr lang="en-US" dirty="0" smtClean="0"/>
              <a:t>US</a:t>
            </a:r>
            <a:r>
              <a:rPr lang="en-US" dirty="0" smtClean="0"/>
              <a:t> </a:t>
            </a:r>
            <a:r>
              <a:rPr lang="en-US" dirty="0" smtClean="0"/>
              <a:t>may gain </a:t>
            </a:r>
            <a:r>
              <a:rPr lang="en-US" dirty="0" smtClean="0"/>
              <a:t>enemies</a:t>
            </a:r>
          </a:p>
          <a:p>
            <a:r>
              <a:rPr lang="en-US" dirty="0" smtClean="0"/>
              <a:t>Large investment</a:t>
            </a:r>
            <a:endParaRPr lang="en-US" dirty="0" smtClean="0"/>
          </a:p>
          <a:p>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of Africa</a:t>
            </a:r>
            <a:endParaRPr lang="en-US" dirty="0"/>
          </a:p>
        </p:txBody>
      </p:sp>
      <p:sp>
        <p:nvSpPr>
          <p:cNvPr id="3" name="Content Placeholder 2"/>
          <p:cNvSpPr>
            <a:spLocks noGrp="1"/>
          </p:cNvSpPr>
          <p:nvPr>
            <p:ph idx="1"/>
          </p:nvPr>
        </p:nvSpPr>
        <p:spPr>
          <a:xfrm>
            <a:off x="990600" y="1600200"/>
            <a:ext cx="7696200" cy="4525963"/>
          </a:xfrm>
        </p:spPr>
        <p:txBody>
          <a:bodyPr/>
          <a:lstStyle/>
          <a:p>
            <a:r>
              <a:rPr lang="en-US" dirty="0" smtClean="0"/>
              <a:t>Djibouti</a:t>
            </a:r>
          </a:p>
          <a:p>
            <a:r>
              <a:rPr lang="en-US" dirty="0" smtClean="0"/>
              <a:t>Eritrea</a:t>
            </a:r>
          </a:p>
          <a:p>
            <a:r>
              <a:rPr lang="en-US" dirty="0" smtClean="0"/>
              <a:t>Ethiopia</a:t>
            </a:r>
          </a:p>
          <a:p>
            <a:r>
              <a:rPr lang="en-US" dirty="0" smtClean="0"/>
              <a:t>Somalia</a:t>
            </a:r>
          </a:p>
          <a:p>
            <a:r>
              <a:rPr lang="en-US" dirty="0" smtClean="0"/>
              <a:t>Sudan</a:t>
            </a:r>
          </a:p>
          <a:p>
            <a:pPr>
              <a:buNone/>
            </a:pPr>
            <a:endParaRPr lang="en-US" dirty="0"/>
          </a:p>
        </p:txBody>
      </p:sp>
      <p:pic>
        <p:nvPicPr>
          <p:cNvPr id="18436" name="Picture 4" descr="http://www.geographicguide.net/africa/images/horn-africa.jpg"/>
          <p:cNvPicPr>
            <a:picLocks noChangeAspect="1" noChangeArrowheads="1"/>
          </p:cNvPicPr>
          <p:nvPr/>
        </p:nvPicPr>
        <p:blipFill>
          <a:blip r:embed="rId2" cstate="print"/>
          <a:srcRect/>
          <a:stretch>
            <a:fillRect/>
          </a:stretch>
        </p:blipFill>
        <p:spPr bwMode="auto">
          <a:xfrm>
            <a:off x="4038600" y="1295400"/>
            <a:ext cx="4914900" cy="54197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17999">
              <a:srgbClr val="FEE7F2"/>
            </a:gs>
            <a:gs pos="17999">
              <a:srgbClr val="FEE7F2"/>
            </a:gs>
            <a:gs pos="17999">
              <a:schemeClr val="tx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19458" name="Picture 2" descr="http://www.dysnomia.us/blog/wp-content/uploads/2008/11/539w.jpg"/>
          <p:cNvPicPr>
            <a:picLocks noChangeAspect="1" noChangeArrowheads="1"/>
          </p:cNvPicPr>
          <p:nvPr/>
        </p:nvPicPr>
        <p:blipFill>
          <a:blip r:embed="rId2" cstate="print"/>
          <a:srcRect/>
          <a:stretch>
            <a:fillRect/>
          </a:stretch>
        </p:blipFill>
        <p:spPr bwMode="auto">
          <a:xfrm>
            <a:off x="3733800" y="2286000"/>
            <a:ext cx="5133975" cy="3714750"/>
          </a:xfrm>
          <a:prstGeom prst="rect">
            <a:avLst/>
          </a:prstGeom>
          <a:noFill/>
        </p:spPr>
      </p:pic>
      <p:sp>
        <p:nvSpPr>
          <p:cNvPr id="2" name="Title 1"/>
          <p:cNvSpPr>
            <a:spLocks noGrp="1"/>
          </p:cNvSpPr>
          <p:nvPr>
            <p:ph type="title"/>
          </p:nvPr>
        </p:nvSpPr>
        <p:spPr/>
        <p:txBody>
          <a:bodyPr>
            <a:normAutofit fontScale="90000"/>
          </a:bodyPr>
          <a:lstStyle/>
          <a:p>
            <a:r>
              <a:rPr lang="en-US" dirty="0" smtClean="0"/>
              <a:t>Why does the International community care?</a:t>
            </a:r>
            <a:endParaRPr lang="en-US" dirty="0"/>
          </a:p>
        </p:txBody>
      </p:sp>
      <p:sp>
        <p:nvSpPr>
          <p:cNvPr id="3" name="Content Placeholder 2"/>
          <p:cNvSpPr>
            <a:spLocks noGrp="1"/>
          </p:cNvSpPr>
          <p:nvPr>
            <p:ph idx="1"/>
          </p:nvPr>
        </p:nvSpPr>
        <p:spPr/>
        <p:txBody>
          <a:bodyPr/>
          <a:lstStyle/>
          <a:p>
            <a:r>
              <a:rPr lang="en-US" dirty="0" smtClean="0"/>
              <a:t>Political Upheaval = Domino effect </a:t>
            </a:r>
          </a:p>
          <a:p>
            <a:r>
              <a:rPr lang="en-US" dirty="0" smtClean="0"/>
              <a:t>Civil war in Darfur, Sudan </a:t>
            </a:r>
          </a:p>
          <a:p>
            <a:r>
              <a:rPr lang="en-US" dirty="0" smtClean="0"/>
              <a:t>Natural Resources </a:t>
            </a:r>
          </a:p>
          <a:p>
            <a:r>
              <a:rPr lang="en-US" dirty="0" smtClean="0"/>
              <a:t>Somali Pirates </a:t>
            </a:r>
          </a:p>
          <a:p>
            <a:r>
              <a:rPr lang="en-US" dirty="0" smtClean="0"/>
              <a:t>Terrorism </a:t>
            </a:r>
          </a:p>
          <a:p>
            <a:r>
              <a:rPr lang="en-US" dirty="0" smtClean="0"/>
              <a:t>Oil </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Horn of Africa</a:t>
            </a:r>
            <a:endParaRPr lang="en-US" dirty="0"/>
          </a:p>
        </p:txBody>
      </p:sp>
      <p:sp>
        <p:nvSpPr>
          <p:cNvPr id="3" name="Content Placeholder 2"/>
          <p:cNvSpPr>
            <a:spLocks noGrp="1"/>
          </p:cNvSpPr>
          <p:nvPr>
            <p:ph idx="1"/>
          </p:nvPr>
        </p:nvSpPr>
        <p:spPr/>
        <p:txBody>
          <a:bodyPr/>
          <a:lstStyle/>
          <a:p>
            <a:r>
              <a:rPr lang="en-US" dirty="0" smtClean="0"/>
              <a:t>History can repeat itself </a:t>
            </a:r>
          </a:p>
          <a:p>
            <a:r>
              <a:rPr lang="en-US" dirty="0" smtClean="0"/>
              <a:t>Government is always susceptible to failure </a:t>
            </a:r>
          </a:p>
          <a:p>
            <a:r>
              <a:rPr lang="en-US" dirty="0" smtClean="0"/>
              <a:t>Proceed with caution when dealing with foreign aid</a:t>
            </a:r>
          </a:p>
          <a:p>
            <a:endParaRPr lang="en-US" dirty="0" smtClean="0"/>
          </a:p>
          <a:p>
            <a:endParaRPr lang="en-US" dirty="0"/>
          </a:p>
        </p:txBody>
      </p:sp>
      <p:pic>
        <p:nvPicPr>
          <p:cNvPr id="17410" name="Picture 2" descr="http://www.intrahealth.org/files/images/ethiopia/Ethiopia.jpg"/>
          <p:cNvPicPr>
            <a:picLocks noChangeAspect="1" noChangeArrowheads="1"/>
          </p:cNvPicPr>
          <p:nvPr/>
        </p:nvPicPr>
        <p:blipFill>
          <a:blip r:embed="rId2" cstate="print"/>
          <a:srcRect/>
          <a:stretch>
            <a:fillRect/>
          </a:stretch>
        </p:blipFill>
        <p:spPr bwMode="auto">
          <a:xfrm>
            <a:off x="1219200" y="4191000"/>
            <a:ext cx="6561667" cy="190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7172" name="Picture 4" descr="http://images.wikia.com/halo/images/7/78/United_Nations_logo.png"/>
          <p:cNvPicPr>
            <a:picLocks noChangeAspect="1" noChangeArrowheads="1"/>
          </p:cNvPicPr>
          <p:nvPr/>
        </p:nvPicPr>
        <p:blipFill>
          <a:blip r:embed="rId2" cstate="print"/>
          <a:srcRect/>
          <a:stretch>
            <a:fillRect/>
          </a:stretch>
        </p:blipFill>
        <p:spPr bwMode="auto">
          <a:xfrm>
            <a:off x="2133600" y="1981199"/>
            <a:ext cx="4876800" cy="4876801"/>
          </a:xfrm>
          <a:prstGeom prst="rect">
            <a:avLst/>
          </a:prstGeom>
          <a:noFill/>
        </p:spPr>
      </p:pic>
      <p:sp>
        <p:nvSpPr>
          <p:cNvPr id="2" name="Title 1"/>
          <p:cNvSpPr>
            <a:spLocks noGrp="1"/>
          </p:cNvSpPr>
          <p:nvPr>
            <p:ph type="title"/>
          </p:nvPr>
        </p:nvSpPr>
        <p:spPr/>
        <p:txBody>
          <a:bodyPr/>
          <a:lstStyle/>
          <a:p>
            <a:r>
              <a:rPr lang="en-US" dirty="0" smtClean="0"/>
              <a:t>UN Missions</a:t>
            </a:r>
            <a:endParaRPr lang="en-US" dirty="0"/>
          </a:p>
        </p:txBody>
      </p:sp>
      <p:sp>
        <p:nvSpPr>
          <p:cNvPr id="3" name="Content Placeholder 2"/>
          <p:cNvSpPr>
            <a:spLocks noGrp="1"/>
          </p:cNvSpPr>
          <p:nvPr>
            <p:ph idx="1"/>
          </p:nvPr>
        </p:nvSpPr>
        <p:spPr/>
        <p:txBody>
          <a:bodyPr/>
          <a:lstStyle/>
          <a:p>
            <a:r>
              <a:rPr lang="en-US" dirty="0" smtClean="0"/>
              <a:t>Due to not being able to fight back, many soldiers were wounded or even killed </a:t>
            </a:r>
          </a:p>
          <a:p>
            <a:r>
              <a:rPr lang="en-US" dirty="0" smtClean="0"/>
              <a:t>The missions all failed, due to casualties &amp; missions being cut short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rnw.nl/data/files/images/lead/2011/08/659px-nasa_horn_of_africa.jpg"/>
          <p:cNvPicPr>
            <a:picLocks noChangeAspect="1" noChangeArrowheads="1"/>
          </p:cNvPicPr>
          <p:nvPr/>
        </p:nvPicPr>
        <p:blipFill>
          <a:blip r:embed="rId2" cstate="print">
            <a:lum bright="3000" contrast="23000"/>
          </a:blip>
          <a:srcRect/>
          <a:stretch>
            <a:fillRect/>
          </a:stretch>
        </p:blipFill>
        <p:spPr bwMode="auto">
          <a:xfrm>
            <a:off x="914400" y="228600"/>
            <a:ext cx="7391400" cy="6400800"/>
          </a:xfrm>
          <a:prstGeom prst="rect">
            <a:avLst/>
          </a:prstGeom>
          <a:noFill/>
          <a:effectLst>
            <a:softEdge rad="127000"/>
          </a:effectLst>
        </p:spPr>
      </p:pic>
      <p:sp>
        <p:nvSpPr>
          <p:cNvPr id="2" name="Title 1"/>
          <p:cNvSpPr>
            <a:spLocks noGrp="1"/>
          </p:cNvSpPr>
          <p:nvPr>
            <p:ph type="title"/>
          </p:nvPr>
        </p:nvSpPr>
        <p:spPr/>
        <p:txBody>
          <a:bodyPr/>
          <a:lstStyle/>
          <a:p>
            <a:r>
              <a:rPr lang="en-US" dirty="0" smtClean="0">
                <a:solidFill>
                  <a:schemeClr val="bg1"/>
                </a:solidFill>
              </a:rPr>
              <a:t>Should we walk away?</a:t>
            </a:r>
            <a:endParaRPr lang="en-US" dirty="0">
              <a:solidFill>
                <a:schemeClr val="bg1"/>
              </a:solidFill>
            </a:endParaRPr>
          </a:p>
        </p:txBody>
      </p:sp>
      <p:sp>
        <p:nvSpPr>
          <p:cNvPr id="3" name="Content Placeholder 2"/>
          <p:cNvSpPr>
            <a:spLocks noGrp="1"/>
          </p:cNvSpPr>
          <p:nvPr>
            <p:ph idx="1"/>
          </p:nvPr>
        </p:nvSpPr>
        <p:spPr>
          <a:xfrm>
            <a:off x="914400" y="2133600"/>
            <a:ext cx="8229600" cy="4525963"/>
          </a:xfrm>
        </p:spPr>
        <p:txBody>
          <a:bodyPr/>
          <a:lstStyle/>
          <a:p>
            <a:r>
              <a:rPr lang="en-US" dirty="0" smtClean="0">
                <a:solidFill>
                  <a:schemeClr val="bg1"/>
                </a:solidFill>
              </a:rPr>
              <a:t>The Horn still has things to offer</a:t>
            </a:r>
          </a:p>
          <a:p>
            <a:r>
              <a:rPr lang="en-US" dirty="0" smtClean="0">
                <a:solidFill>
                  <a:schemeClr val="bg1"/>
                </a:solidFill>
              </a:rPr>
              <a:t>Breeding ground for terrorism groups</a:t>
            </a:r>
          </a:p>
          <a:p>
            <a:r>
              <a:rPr lang="en-US" dirty="0" smtClean="0">
                <a:solidFill>
                  <a:schemeClr val="bg1"/>
                </a:solidFill>
              </a:rPr>
              <a:t>People are in turmoil</a:t>
            </a:r>
          </a:p>
          <a:p>
            <a:r>
              <a:rPr lang="en-US" dirty="0" smtClean="0">
                <a:solidFill>
                  <a:schemeClr val="bg1"/>
                </a:solidFill>
              </a:rPr>
              <a:t>What would you do if it were your family? </a:t>
            </a:r>
          </a:p>
          <a:p>
            <a:pPr>
              <a:buNone/>
            </a:pP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allpapers-place.com/images/wallpapers/simple-blue-hd-wallpaper-1920x1200.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447800" y="533400"/>
            <a:ext cx="7467600" cy="1143000"/>
          </a:xfrm>
        </p:spPr>
        <p:txBody>
          <a:bodyPr>
            <a:normAutofit fontScale="90000"/>
          </a:bodyPr>
          <a:lstStyle/>
          <a:p>
            <a:r>
              <a:rPr lang="en-US" dirty="0" smtClean="0"/>
              <a:t> Should we </a:t>
            </a:r>
            <a:r>
              <a:rPr lang="en-US" dirty="0" smtClean="0"/>
              <a:t>fight the </a:t>
            </a:r>
            <a:r>
              <a:rPr lang="en-US" dirty="0" smtClean="0"/>
              <a:t>S</a:t>
            </a:r>
            <a:r>
              <a:rPr lang="en-US" dirty="0" smtClean="0"/>
              <a:t>omali pirates onshore?</a:t>
            </a:r>
            <a:endParaRPr lang="en-US" dirty="0"/>
          </a:p>
        </p:txBody>
      </p:sp>
      <p:sp>
        <p:nvSpPr>
          <p:cNvPr id="3" name="Content Placeholder 2"/>
          <p:cNvSpPr>
            <a:spLocks noGrp="1"/>
          </p:cNvSpPr>
          <p:nvPr>
            <p:ph idx="1"/>
          </p:nvPr>
        </p:nvSpPr>
        <p:spPr>
          <a:xfrm>
            <a:off x="914400" y="2332037"/>
            <a:ext cx="8229600" cy="4525963"/>
          </a:xfrm>
        </p:spPr>
        <p:txBody>
          <a:bodyPr>
            <a:normAutofit lnSpcReduction="10000"/>
          </a:bodyPr>
          <a:lstStyle/>
          <a:p>
            <a:r>
              <a:rPr lang="en-US" dirty="0" smtClean="0"/>
              <a:t>We have to weigh the pros and cons </a:t>
            </a:r>
          </a:p>
          <a:p>
            <a:r>
              <a:rPr lang="en-US" dirty="0" smtClean="0"/>
              <a:t>Examine every angle</a:t>
            </a:r>
          </a:p>
          <a:p>
            <a:r>
              <a:rPr lang="en-US" dirty="0" smtClean="0"/>
              <a:t>“The root causes of piracy are poverty and lawlessness, and these root causes need to be addressed, rather than causing more devastation to Somalia. First and foremost, economic aid is necessary. Only after that, would the international community’s presence eventually be able to work.”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lobalsecurity.org/military/world/somalia/images/globe_somalia.jpg"/>
          <p:cNvPicPr>
            <a:picLocks noChangeAspect="1" noChangeArrowheads="1"/>
          </p:cNvPicPr>
          <p:nvPr/>
        </p:nvPicPr>
        <p:blipFill>
          <a:blip r:embed="rId2" cstate="print"/>
          <a:srcRect/>
          <a:stretch>
            <a:fillRect/>
          </a:stretch>
        </p:blipFill>
        <p:spPr bwMode="auto">
          <a:xfrm>
            <a:off x="4114800" y="1866899"/>
            <a:ext cx="5029200" cy="4991101"/>
          </a:xfrm>
          <a:prstGeom prst="rect">
            <a:avLst/>
          </a:prstGeom>
          <a:noFill/>
        </p:spPr>
      </p:pic>
      <p:sp>
        <p:nvSpPr>
          <p:cNvPr id="2" name="Title 1"/>
          <p:cNvSpPr>
            <a:spLocks noGrp="1"/>
          </p:cNvSpPr>
          <p:nvPr>
            <p:ph type="title"/>
          </p:nvPr>
        </p:nvSpPr>
        <p:spPr/>
        <p:txBody>
          <a:bodyPr>
            <a:normAutofit/>
          </a:bodyPr>
          <a:lstStyle/>
          <a:p>
            <a:r>
              <a:rPr lang="en-US" dirty="0" smtClean="0"/>
              <a:t>Why do we support Ethiopia?</a:t>
            </a:r>
            <a:endParaRPr lang="en-US" dirty="0"/>
          </a:p>
        </p:txBody>
      </p:sp>
      <p:sp>
        <p:nvSpPr>
          <p:cNvPr id="3" name="Content Placeholder 2"/>
          <p:cNvSpPr>
            <a:spLocks noGrp="1"/>
          </p:cNvSpPr>
          <p:nvPr>
            <p:ph idx="1"/>
          </p:nvPr>
        </p:nvSpPr>
        <p:spPr/>
        <p:txBody>
          <a:bodyPr/>
          <a:lstStyle/>
          <a:p>
            <a:r>
              <a:rPr lang="en-US" dirty="0" smtClean="0"/>
              <a:t>Wanted to get rid of the United Islamic Courts (UIC) </a:t>
            </a:r>
          </a:p>
          <a:p>
            <a:r>
              <a:rPr lang="en-US" dirty="0" smtClean="0"/>
              <a:t>Rid the world of its’ leader Sheikh Hassan </a:t>
            </a:r>
            <a:r>
              <a:rPr lang="en-US" dirty="0" err="1" smtClean="0"/>
              <a:t>Dahir</a:t>
            </a:r>
            <a:r>
              <a:rPr lang="en-US" dirty="0" smtClean="0"/>
              <a:t> </a:t>
            </a:r>
          </a:p>
          <a:p>
            <a:r>
              <a:rPr lang="en-US" dirty="0" smtClean="0"/>
              <a:t>Establish legitimacy of Somalia's Transitional Federal Government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eskpicture.com/DPs/Miscellaneous/EyeGlass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S</a:t>
            </a:r>
            <a:r>
              <a:rPr lang="en-US" dirty="0" smtClean="0">
                <a:solidFill>
                  <a:schemeClr val="bg1">
                    <a:lumMod val="95000"/>
                  </a:schemeClr>
                </a:solidFill>
              </a:rPr>
              <a:t>hould Obama be involved with Sudan?</a:t>
            </a:r>
            <a:endParaRPr lang="en-US" dirty="0">
              <a:solidFill>
                <a:schemeClr val="bg1">
                  <a:lumMod val="95000"/>
                </a:schemeClr>
              </a:solidFill>
            </a:endParaRPr>
          </a:p>
        </p:txBody>
      </p:sp>
      <p:sp>
        <p:nvSpPr>
          <p:cNvPr id="3" name="Content Placeholder 2"/>
          <p:cNvSpPr>
            <a:spLocks noGrp="1"/>
          </p:cNvSpPr>
          <p:nvPr>
            <p:ph idx="1"/>
          </p:nvPr>
        </p:nvSpPr>
        <p:spPr>
          <a:xfrm>
            <a:off x="457200" y="2667000"/>
            <a:ext cx="8153400" cy="3840163"/>
          </a:xfrm>
        </p:spPr>
        <p:txBody>
          <a:bodyPr/>
          <a:lstStyle/>
          <a:p>
            <a:r>
              <a:rPr lang="en-US" dirty="0" smtClean="0">
                <a:solidFill>
                  <a:schemeClr val="bg1">
                    <a:lumMod val="95000"/>
                  </a:schemeClr>
                </a:solidFill>
              </a:rPr>
              <a:t>A long term </a:t>
            </a:r>
            <a:r>
              <a:rPr lang="en-US" dirty="0" smtClean="0">
                <a:solidFill>
                  <a:schemeClr val="bg1">
                    <a:lumMod val="95000"/>
                  </a:schemeClr>
                </a:solidFill>
              </a:rPr>
              <a:t>commitment</a:t>
            </a:r>
            <a:endParaRPr lang="en-US" dirty="0" smtClean="0">
              <a:solidFill>
                <a:schemeClr val="bg1">
                  <a:lumMod val="95000"/>
                </a:schemeClr>
              </a:solidFill>
            </a:endParaRPr>
          </a:p>
          <a:p>
            <a:r>
              <a:rPr lang="en-US" dirty="0" smtClean="0">
                <a:solidFill>
                  <a:schemeClr val="bg1">
                    <a:lumMod val="95000"/>
                  </a:schemeClr>
                </a:solidFill>
              </a:rPr>
              <a:t>In the past, it led to further atrocities</a:t>
            </a:r>
          </a:p>
          <a:p>
            <a:endParaRPr lang="en-US" dirty="0" smtClean="0">
              <a:solidFill>
                <a:schemeClr val="bg1">
                  <a:lumMod val="95000"/>
                </a:schemeClr>
              </a:solidFill>
            </a:endParaRPr>
          </a:p>
          <a:p>
            <a:endParaRPr lang="en-US" dirty="0" smtClean="0">
              <a:solidFill>
                <a:schemeClr val="bg1">
                  <a:lumMod val="95000"/>
                </a:schemeClr>
              </a:solidFill>
            </a:endParaRPr>
          </a:p>
          <a:p>
            <a:pPr>
              <a:buNone/>
            </a:pP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694EDB8360D4BBFE3103E9CA233D5" ma:contentTypeVersion="0" ma:contentTypeDescription="Create a new document." ma:contentTypeScope="" ma:versionID="5bef7f766624c99c21a4229b64747411">
  <xsd:schema xmlns:xsd="http://www.w3.org/2001/XMLSchema" xmlns:p="http://schemas.microsoft.com/office/2006/metadata/properties" xmlns:ns2="ED941615-36B8-4B0D-BFE3-103E9CA233D5" targetNamespace="http://schemas.microsoft.com/office/2006/metadata/properties" ma:root="true" ma:fieldsID="58e98d5e3f0f1492cbb2c99e9168c4dd" ns2:_="">
    <xsd:import namespace="ED941615-36B8-4B0D-BFE3-103E9CA233D5"/>
    <xsd:element name="properties">
      <xsd:complexType>
        <xsd:sequence>
          <xsd:element name="documentManagement">
            <xsd:complexType>
              <xsd:all>
                <xsd:element ref="ns2:Class" minOccurs="0"/>
                <xsd:element ref="ns2:Teacher" minOccurs="0"/>
                <xsd:element ref="ns2:Due_x0020_Date" minOccurs="0"/>
              </xsd:all>
            </xsd:complexType>
          </xsd:element>
        </xsd:sequence>
      </xsd:complexType>
    </xsd:element>
  </xsd:schema>
  <xsd:schema xmlns:xsd="http://www.w3.org/2001/XMLSchema" xmlns:dms="http://schemas.microsoft.com/office/2006/documentManagement/types" targetNamespace="ED941615-36B8-4B0D-BFE3-103E9CA233D5" elementFormDefault="qualified">
    <xsd:import namespace="http://schemas.microsoft.com/office/2006/documentManagement/types"/>
    <xsd:element name="Class" ma:index="8" nillable="true" ma:displayName="Class" ma:internalName="Class">
      <xsd:simpleType>
        <xsd:restriction base="dms:Text">
          <xsd:maxLength value="255"/>
        </xsd:restriction>
      </xsd:simpleType>
    </xsd:element>
    <xsd:element name="Teacher" ma:index="9" nillable="true" ma:displayName="Teacher" ma:internalName="Teacher">
      <xsd:simpleType>
        <xsd:restriction base="dms:Text">
          <xsd:maxLength value="255"/>
        </xsd:restriction>
      </xsd:simpleType>
    </xsd:element>
    <xsd:element name="Due_x0020_Date" ma:index="10" nillable="true" ma:displayName="Due Date" ma:internalName="Due_x0020_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ue_x0020_Date xmlns="ED941615-36B8-4B0D-BFE3-103E9CA233D5" xsi:nil="true"/>
    <Class xmlns="ED941615-36B8-4B0D-BFE3-103E9CA233D5" xsi:nil="true"/>
    <Teacher xmlns="ED941615-36B8-4B0D-BFE3-103E9CA233D5" xsi:nil="true"/>
  </documentManagement>
</p:properties>
</file>

<file path=customXml/itemProps1.xml><?xml version="1.0" encoding="utf-8"?>
<ds:datastoreItem xmlns:ds="http://schemas.openxmlformats.org/officeDocument/2006/customXml" ds:itemID="{E38F8B51-7861-4D8F-925D-730E8AD82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41615-36B8-4B0D-BFE3-103E9CA233D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7D54598-772A-4D80-BFF8-4ED6F34DF3BF}">
  <ds:schemaRefs>
    <ds:schemaRef ds:uri="http://schemas.microsoft.com/sharepoint/v3/contenttype/forms"/>
  </ds:schemaRefs>
</ds:datastoreItem>
</file>

<file path=customXml/itemProps3.xml><?xml version="1.0" encoding="utf-8"?>
<ds:datastoreItem xmlns:ds="http://schemas.openxmlformats.org/officeDocument/2006/customXml" ds:itemID="{4E8FF9CF-149C-41D9-8C90-3D3B1D978174}">
  <ds:schemaRefs>
    <ds:schemaRef ds:uri="http://schemas.openxmlformats.org/package/2006/metadata/core-properties"/>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ED941615-36B8-4B0D-BFE3-103E9CA233D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132</TotalTime>
  <Words>302</Words>
  <Application>Microsoft Office PowerPoint</Application>
  <PresentationFormat>On-screen Show (4:3)</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Horn of Africa</vt:lpstr>
      <vt:lpstr>Horn of Africa</vt:lpstr>
      <vt:lpstr>Why does the International community care?</vt:lpstr>
      <vt:lpstr>Lessons from the Horn of Africa</vt:lpstr>
      <vt:lpstr>UN Missions</vt:lpstr>
      <vt:lpstr>Should we walk away?</vt:lpstr>
      <vt:lpstr> Should we fight the Somali pirates onshore?</vt:lpstr>
      <vt:lpstr>Why do we support Ethiopia?</vt:lpstr>
      <vt:lpstr>Should Obama be involved with Sudan?</vt:lpstr>
      <vt:lpstr>Sudan &amp; Ethiopia: Good investment or waste of money  </vt:lpstr>
      <vt:lpstr>Should the US become involved in the Eritrea-Ethiopia border dispute? </vt:lpstr>
    </vt:vector>
  </TitlesOfParts>
  <Company>Virginia Beach City Public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93577</dc:creator>
  <cp:lastModifiedBy>204487</cp:lastModifiedBy>
  <cp:revision>15</cp:revision>
  <dcterms:created xsi:type="dcterms:W3CDTF">2011-10-24T15:19:18Z</dcterms:created>
  <dcterms:modified xsi:type="dcterms:W3CDTF">2011-11-10T16:23:46Z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0x010100151694EDB8360D4BBFE3103E9CA233D5</vt:lpwstr>
  </property>
</Properties>
</file>